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56" r:id="rId2"/>
    <p:sldId id="260" r:id="rId3"/>
    <p:sldId id="261" r:id="rId4"/>
    <p:sldId id="262" r:id="rId5"/>
    <p:sldId id="257" r:id="rId6"/>
    <p:sldId id="264" r:id="rId7"/>
    <p:sldId id="266" r:id="rId8"/>
    <p:sldId id="268" r:id="rId9"/>
    <p:sldId id="267" r:id="rId10"/>
    <p:sldId id="269" r:id="rId11"/>
    <p:sldId id="272" r:id="rId12"/>
    <p:sldId id="271" r:id="rId13"/>
    <p:sldId id="273" r:id="rId14"/>
    <p:sldId id="274" r:id="rId15"/>
    <p:sldId id="276" r:id="rId16"/>
    <p:sldId id="275" r:id="rId17"/>
    <p:sldId id="279" r:id="rId18"/>
    <p:sldId id="277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6BB00"/>
    <a:srgbClr val="FFDB69"/>
    <a:srgbClr val="E27318"/>
    <a:srgbClr val="E2AC00"/>
    <a:srgbClr val="77A4ED"/>
    <a:srgbClr val="5CA0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21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BA5311-BBB3-43CC-8E4E-0EFEF711B149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08BF65-50A9-480D-9963-64FD2BC72EFB}" type="slidenum">
              <a:rPr lang="it-IT" smtClean="0"/>
              <a:t>‹n.›</a:t>
            </a:fld>
            <a:endParaRPr lang="it-IT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FF00"/>
                </a:solidFill>
              </a:rPr>
              <a:t>IL SACRAMENTO DEL MATRIMONIO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139952" y="4164640"/>
            <a:ext cx="4392488" cy="1640624"/>
          </a:xfrm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rgbClr val="C00000"/>
                </a:solidFill>
              </a:rPr>
              <a:t>Segno dell’unione di Cristo </a:t>
            </a:r>
            <a:r>
              <a:rPr lang="it-IT" sz="3600" dirty="0">
                <a:solidFill>
                  <a:srgbClr val="C00000"/>
                </a:solidFill>
              </a:rPr>
              <a:t>e</a:t>
            </a:r>
            <a:r>
              <a:rPr lang="it-IT" sz="3600" dirty="0" smtClean="0">
                <a:solidFill>
                  <a:srgbClr val="C00000"/>
                </a:solidFill>
              </a:rPr>
              <a:t> della Chiesa.</a:t>
            </a:r>
            <a:endParaRPr lang="it-IT" sz="36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32936"/>
            <a:ext cx="3528392" cy="423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5480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39552" y="1268760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Seguendo Cristo, rinnegando se stessi, prendendo su di sé la propria croce gli sposi potranno «capire» il senso originale del matrimonio e viverlo con l’aiuto di Cristo. 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(CCC, 1615)</a:t>
            </a:r>
            <a:endParaRPr lang="it-IT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211960" y="3212976"/>
            <a:ext cx="41108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accent5">
                    <a:lumMod val="75000"/>
                  </a:schemeClr>
                </a:solidFill>
              </a:rPr>
              <a:t>Questa grazia del Matrimonio cristiano è un frutto della croce di Cristo, sorgente di ogni vita cristiana.</a:t>
            </a:r>
            <a:endParaRPr lang="it-IT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517" y="2636912"/>
            <a:ext cx="2899371" cy="3840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213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11560" y="1268760"/>
            <a:ext cx="784887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rgbClr val="C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C00000"/>
                </a:solidFill>
              </a:rPr>
              <a:t>L’AMORE UMANO È SIMBOLO DI QUELLO DI CRISTO. </a:t>
            </a:r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83568" y="5472884"/>
            <a:ext cx="7776864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C0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rgbClr val="C00000"/>
                </a:solidFill>
              </a:rPr>
              <a:t>L’AMORE DI CRISTO </a:t>
            </a:r>
          </a:p>
          <a:p>
            <a:pPr algn="ctr"/>
            <a:r>
              <a:rPr lang="it-IT" sz="2400" dirty="0" smtClean="0">
                <a:solidFill>
                  <a:srgbClr val="C00000"/>
                </a:solidFill>
              </a:rPr>
              <a:t>È MODELLO E SOSTEGNO DI QUELLO UMANO.</a:t>
            </a:r>
            <a:endParaRPr lang="it-IT" sz="2400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4789" y="2018279"/>
            <a:ext cx="2793355" cy="313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718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14672" y="83671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QUAL E’ IL SIGNIFICATO CRISTIANO DEL MATRIMONIO?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67544" y="2012647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Porsi questa domanda significa interrogarsi sul dono di grazia proprio di questo Sacramento. Gli sposi sono </a:t>
            </a:r>
            <a:r>
              <a:rPr lang="it-IT" sz="2400" dirty="0" smtClean="0">
                <a:solidFill>
                  <a:schemeClr val="accent4">
                    <a:lumMod val="75000"/>
                  </a:schemeClr>
                </a:solidFill>
              </a:rPr>
              <a:t>ministri del sacramento </a:t>
            </a: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e al tempo stesso coloro che lo ricevono.</a:t>
            </a:r>
            <a:endParaRPr lang="it-IT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83568" y="3573016"/>
            <a:ext cx="3312368" cy="2736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Con una scelta libera, ispirata all’amore, l’uomo e la donna si legano l’uno all’altro, impegnando la propria persona e la propria esistenza.</a:t>
            </a:r>
            <a:endParaRPr lang="it-IT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294255"/>
            <a:ext cx="4500140" cy="337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754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58281" y="3573016"/>
            <a:ext cx="7972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I due promettono di essere reciprocamente fedeli per tutta la vita, di amarsi e onorarsi, di accogliere con responsabilità i figli che Dio donerà loro e di educarli nella fede cristiana.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1217">
            <a:off x="643236" y="741999"/>
            <a:ext cx="3885671" cy="253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2162">
            <a:off x="5389019" y="1020090"/>
            <a:ext cx="2839662" cy="1754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494050" y="5733256"/>
            <a:ext cx="8136903" cy="830997"/>
          </a:xfrm>
          <a:prstGeom prst="rect">
            <a:avLst/>
          </a:prstGeom>
          <a:noFill/>
          <a:ln>
            <a:solidFill>
              <a:srgbClr val="92D05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rgbClr val="E27318"/>
                </a:solidFill>
              </a:rPr>
              <a:t>Il loro consenso è elevato a Sacramento, segno che esprime, contiene e comunica l’amore di Cristo per la Chiesa. </a:t>
            </a:r>
            <a:r>
              <a:rPr lang="it-IT" dirty="0" smtClean="0">
                <a:solidFill>
                  <a:srgbClr val="E27318"/>
                </a:solidFill>
              </a:rPr>
              <a:t>(</a:t>
            </a:r>
            <a:r>
              <a:rPr lang="it-IT" dirty="0" err="1" smtClean="0">
                <a:solidFill>
                  <a:srgbClr val="E27318"/>
                </a:solidFill>
              </a:rPr>
              <a:t>CdA</a:t>
            </a:r>
            <a:r>
              <a:rPr lang="it-IT" dirty="0" smtClean="0">
                <a:solidFill>
                  <a:srgbClr val="E27318"/>
                </a:solidFill>
              </a:rPr>
              <a:t>, 1055)</a:t>
            </a:r>
            <a:endParaRPr lang="it-IT" dirty="0">
              <a:solidFill>
                <a:srgbClr val="E27318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24907" y="4725144"/>
            <a:ext cx="80060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Poiché il consenso fa il Matrimonio, esso è indispensabile e insostituibile</a:t>
            </a:r>
            <a:r>
              <a:rPr lang="it-IT" sz="2400" dirty="0" smtClean="0"/>
              <a:t>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898635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LA GRAZIA DEL SACRAMENTO </a:t>
            </a:r>
            <a:b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DEL MATRIMONIO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51521" y="2451660"/>
            <a:ext cx="51125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Il Signore Gesù effonde agli sposi lo Spirito Santo per renderli capaci di amarsi con carità coniugale, partecipando alla sua donazione pasquale. Li consacra come coppia, non più come singoli; li chiama a edificare insieme il regno di Dio, modellando la loro comunione di vita sulla nuova alleanza di Dio con il suo popolo. 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it-IT" dirty="0" err="1" smtClean="0">
                <a:solidFill>
                  <a:schemeClr val="tx2">
                    <a:lumMod val="50000"/>
                  </a:schemeClr>
                </a:solidFill>
              </a:rPr>
              <a:t>CdA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, 1055)</a:t>
            </a:r>
            <a:endParaRPr lang="it-IT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068961"/>
            <a:ext cx="3605105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7147">
            <a:off x="7211969" y="1781184"/>
            <a:ext cx="1587575" cy="138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0332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Bianca\Desktop\Immagine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252" y="2204864"/>
            <a:ext cx="2686556" cy="4151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rgbClr val="92D050"/>
                </a:solidFill>
              </a:rPr>
              <a:t>SPOSARSI IN CHIESA:</a:t>
            </a:r>
            <a:br>
              <a:rPr lang="it-IT" dirty="0" smtClean="0">
                <a:solidFill>
                  <a:srgbClr val="92D050"/>
                </a:solidFill>
              </a:rPr>
            </a:br>
            <a:r>
              <a:rPr lang="it-IT" dirty="0" smtClean="0">
                <a:solidFill>
                  <a:srgbClr val="92D050"/>
                </a:solidFill>
              </a:rPr>
              <a:t>SPOSARSI NEL SIGNORE</a:t>
            </a:r>
            <a:endParaRPr lang="it-IT" dirty="0">
              <a:solidFill>
                <a:srgbClr val="92D050"/>
              </a:solidFill>
            </a:endParaRPr>
          </a:p>
        </p:txBody>
      </p:sp>
      <p:pic>
        <p:nvPicPr>
          <p:cNvPr id="1028" name="Picture 4" descr="C:\Users\Bianca\Desktop\Immagin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2487">
            <a:off x="1747739" y="5030273"/>
            <a:ext cx="1150554" cy="148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/>
          <p:cNvSpPr/>
          <p:nvPr/>
        </p:nvSpPr>
        <p:spPr>
          <a:xfrm>
            <a:off x="2915816" y="2073037"/>
            <a:ext cx="60231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chemeClr val="tx2">
                    <a:lumMod val="50000"/>
                  </a:schemeClr>
                </a:solidFill>
              </a:rPr>
              <a:t>Sposandosi nel Signore si entra, necessariamente, nella logica della </a:t>
            </a: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grazia, </a:t>
            </a:r>
            <a:r>
              <a:rPr lang="it-IT" sz="2400" dirty="0">
                <a:solidFill>
                  <a:schemeClr val="tx2">
                    <a:lumMod val="50000"/>
                  </a:schemeClr>
                </a:solidFill>
              </a:rPr>
              <a:t>la logica del dono.</a:t>
            </a:r>
          </a:p>
          <a:p>
            <a:endParaRPr lang="it-IT" sz="24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it-IT" sz="2400" dirty="0">
                <a:solidFill>
                  <a:schemeClr val="tx2">
                    <a:lumMod val="50000"/>
                  </a:schemeClr>
                </a:solidFill>
              </a:rPr>
              <a:t>Chi si sposa nel Signore si assume l’impegno di creare le condizioni perché il dono sia accolto, custodito e non sia lasciato morire.</a:t>
            </a:r>
          </a:p>
          <a:p>
            <a:endParaRPr lang="it-IT" sz="24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it-IT" sz="2400" dirty="0">
                <a:solidFill>
                  <a:schemeClr val="tx2">
                    <a:lumMod val="50000"/>
                  </a:schemeClr>
                </a:solidFill>
              </a:rPr>
              <a:t>Nella celebrazione del Sacramento dell’Amore  la Grazia dello Spirito fa posto nel cuore a questi doni perché portino frutti in abbondanza.</a:t>
            </a:r>
          </a:p>
        </p:txBody>
      </p:sp>
    </p:spTree>
    <p:extLst>
      <p:ext uri="{BB962C8B-B14F-4D97-AF65-F5344CB8AC3E}">
        <p14:creationId xmlns:p14="http://schemas.microsoft.com/office/powerpoint/2010/main" val="2015132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305800" cy="1143000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it-IT" b="1" dirty="0" smtClean="0">
                <a:ln/>
                <a:solidFill>
                  <a:schemeClr val="accent3"/>
                </a:solidFill>
              </a:rPr>
              <a:t>QUALI SONO GLI EFFETTI DEL SACRAMENTO DEL MATRIMONIO?</a:t>
            </a:r>
            <a:endParaRPr lang="it-IT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 rot="20762197">
            <a:off x="467544" y="2525912"/>
            <a:ext cx="4248471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C00000"/>
                </a:solidFill>
              </a:rPr>
              <a:t>Il Sacramento del Matrimonio genera tra i coniugi un vincolo perpetuo ed esclusivo. </a:t>
            </a:r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 rot="780710">
            <a:off x="5672424" y="2473873"/>
            <a:ext cx="2959726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6600"/>
                </a:solidFill>
              </a:rPr>
              <a:t>Il Matrimonio tra battezzati non può essere mai sciolto. </a:t>
            </a:r>
            <a:endParaRPr lang="it-IT" sz="2400" dirty="0">
              <a:solidFill>
                <a:srgbClr val="00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547664" y="4739660"/>
            <a:ext cx="6192688" cy="15696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rgbClr val="F6BB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</a:rPr>
              <a:t>Conferisce agli sposi la grazia necessaria per raggiungere la santità nella vita coniugale e per l’accoglienza responsabile dei figli e la loro educazione.</a:t>
            </a:r>
            <a:endParaRPr lang="it-IT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419872" y="3923764"/>
            <a:ext cx="2671501" cy="369332"/>
          </a:xfrm>
          <a:prstGeom prst="rect">
            <a:avLst/>
          </a:prstGeom>
          <a:solidFill>
            <a:srgbClr val="FFDB69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Compendio del CCC, 346</a:t>
            </a:r>
            <a:endParaRPr lang="it-IT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094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92025" y="2172920"/>
            <a:ext cx="46840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Il Sacramento non dispensa dalla fatica, ma la rende sensata e possibile.</a:t>
            </a:r>
          </a:p>
          <a:p>
            <a:pPr algn="ctr"/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 Perché esso sia fruttuoso occorre un cammino spirituale di coppia: preghiera, ascolto della Parola di Dio, partecipazione all’Eucarestia, gesti di attenzione reciproca, dialogo assiduo.</a:t>
            </a:r>
            <a:endParaRPr lang="it-IT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644778"/>
            <a:ext cx="3096344" cy="4448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875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rgbClr val="C00000"/>
                </a:solidFill>
              </a:rPr>
              <a:t>FAMIGLIA CRISTIANA =</a:t>
            </a:r>
            <a:br>
              <a:rPr lang="it-IT" dirty="0" smtClean="0">
                <a:solidFill>
                  <a:srgbClr val="C00000"/>
                </a:solidFill>
              </a:rPr>
            </a:br>
            <a:r>
              <a:rPr lang="it-IT" dirty="0" smtClean="0">
                <a:solidFill>
                  <a:srgbClr val="C00000"/>
                </a:solidFill>
              </a:rPr>
              <a:t>CHIESA DOMESTICA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9512" y="2326228"/>
            <a:ext cx="51257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La coppia cristiana non rimane chiusa nel rapporto a due; si apre all’accoglienza  e all’educazione dei figli; si consacra al loro bene. Insieme con i figli si apre al rapporto con le altre famiglie, con la comunità ecclesiale e con la società civile.</a:t>
            </a:r>
          </a:p>
          <a:p>
            <a:endParaRPr lang="it-IT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07504" y="4955684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Così la famiglia cristiana, fondata sul battesimo e sul sacramento del matrimonio, diventa «immagine ridente e dolce della Chiesa» e traduce in esperienza vissuta la sua vocazione ad essere come una «Chiesa domestica». 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it-IT" dirty="0" err="1" smtClean="0">
                <a:solidFill>
                  <a:schemeClr val="tx2">
                    <a:lumMod val="50000"/>
                  </a:schemeClr>
                </a:solidFill>
              </a:rPr>
              <a:t>CdA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, 1056)</a:t>
            </a:r>
            <a:endParaRPr lang="it-IT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747" y="2564904"/>
            <a:ext cx="334972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3933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59632" y="692696"/>
            <a:ext cx="6768752" cy="2232248"/>
          </a:xfrm>
        </p:spPr>
        <p:txBody>
          <a:bodyPr>
            <a:normAutofit/>
          </a:bodyPr>
          <a:lstStyle/>
          <a:p>
            <a:pPr algn="ctr"/>
            <a:r>
              <a:rPr lang="it-IT" sz="4400" dirty="0" smtClean="0">
                <a:solidFill>
                  <a:srgbClr val="FFFF00"/>
                </a:solidFill>
              </a:rPr>
              <a:t>L’UNIONE MATRIMONIALE</a:t>
            </a:r>
            <a:br>
              <a:rPr lang="it-IT" sz="4400" dirty="0" smtClean="0">
                <a:solidFill>
                  <a:srgbClr val="FFFF00"/>
                </a:solidFill>
              </a:rPr>
            </a:br>
            <a:r>
              <a:rPr lang="it-IT" sz="4400" dirty="0" smtClean="0">
                <a:solidFill>
                  <a:srgbClr val="FFFF00"/>
                </a:solidFill>
              </a:rPr>
              <a:t>COS’E’?</a:t>
            </a:r>
            <a:r>
              <a:rPr lang="it-IT" sz="4400" dirty="0" smtClean="0"/>
              <a:t/>
            </a:r>
            <a:br>
              <a:rPr lang="it-IT" sz="4400" dirty="0" smtClean="0"/>
            </a:br>
            <a:r>
              <a:rPr lang="it-IT" sz="4400" dirty="0" smtClean="0"/>
              <a:t>			</a:t>
            </a:r>
            <a:endParaRPr lang="it-IT" sz="4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2924944"/>
            <a:ext cx="4464496" cy="3168352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FFFF00"/>
                </a:solidFill>
              </a:rPr>
              <a:t>Tra i valori universali dell’umanità c’è l’amore per cui l’uomo e la donna si cercano e si incontrano, per diventare una coppia e dare origine alla famiglia, cellula prima e vitale della società.  </a:t>
            </a:r>
            <a:endParaRPr lang="it-IT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4248472" cy="3089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0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alpha val="8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48408" y="2636912"/>
            <a:ext cx="5387888" cy="2030926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200" dirty="0" smtClean="0">
                <a:solidFill>
                  <a:srgbClr val="FFFF00"/>
                </a:solidFill>
              </a:rPr>
              <a:t>Per questa sua rilevanza sociale, leggi e costumi presso tutti i popoli mirano a dargli ordine e stabilità. </a:t>
            </a:r>
            <a:br>
              <a:rPr lang="it-IT" sz="3200" dirty="0" smtClean="0">
                <a:solidFill>
                  <a:srgbClr val="FFFF00"/>
                </a:solidFill>
              </a:rPr>
            </a:br>
            <a:r>
              <a:rPr lang="it-IT" sz="3200" dirty="0" smtClean="0">
                <a:solidFill>
                  <a:srgbClr val="FFFF00"/>
                </a:solidFill>
              </a:rPr>
              <a:t>I riti ne sottolineano spesso la sacralità. </a:t>
            </a:r>
            <a:r>
              <a:rPr lang="it-IT" sz="2000" dirty="0" smtClean="0">
                <a:solidFill>
                  <a:srgbClr val="FFFF00"/>
                </a:solidFill>
              </a:rPr>
              <a:t>(</a:t>
            </a:r>
            <a:r>
              <a:rPr lang="it-IT" sz="2000" dirty="0" err="1" smtClean="0">
                <a:solidFill>
                  <a:srgbClr val="FFFF00"/>
                </a:solidFill>
              </a:rPr>
              <a:t>CdA</a:t>
            </a:r>
            <a:r>
              <a:rPr lang="it-IT" sz="2000" dirty="0" smtClean="0">
                <a:solidFill>
                  <a:srgbClr val="FFFF00"/>
                </a:solidFill>
              </a:rPr>
              <a:t>, 1043)</a:t>
            </a:r>
            <a:endParaRPr lang="it-IT" sz="2000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30859">
            <a:off x="335334" y="513073"/>
            <a:ext cx="3041762" cy="2025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8802">
            <a:off x="5392341" y="407771"/>
            <a:ext cx="3066188" cy="2047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27502">
            <a:off x="269121" y="4529335"/>
            <a:ext cx="3105543" cy="2069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1633">
            <a:off x="5644452" y="4497929"/>
            <a:ext cx="3211919" cy="214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8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874392"/>
            <a:ext cx="7990656" cy="1114448"/>
          </a:xfrm>
        </p:spPr>
        <p:txBody>
          <a:bodyPr/>
          <a:lstStyle/>
          <a:p>
            <a:pPr algn="ctr"/>
            <a:r>
              <a:rPr lang="it-IT" sz="4400" dirty="0" smtClean="0">
                <a:solidFill>
                  <a:srgbClr val="C00000"/>
                </a:solidFill>
              </a:rPr>
              <a:t>IL MATRIMONIO</a:t>
            </a:r>
            <a:br>
              <a:rPr lang="it-IT" sz="4400" dirty="0" smtClean="0">
                <a:solidFill>
                  <a:srgbClr val="C00000"/>
                </a:solidFill>
              </a:rPr>
            </a:br>
            <a:r>
              <a:rPr lang="it-IT" sz="4400" dirty="0" smtClean="0">
                <a:solidFill>
                  <a:srgbClr val="C00000"/>
                </a:solidFill>
              </a:rPr>
              <a:t>NELL’ORDINE DELLA CREAZIONE</a:t>
            </a:r>
            <a:endParaRPr lang="it-IT" sz="4400" dirty="0">
              <a:solidFill>
                <a:srgbClr val="C0000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79512" y="2348880"/>
            <a:ext cx="4680520" cy="41764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Il matrimonio non è un’istituzione puramente umana, malgrado i numerosi mutamenti che ha potuto subire nel corso dei secoli, nelle varie culture, strutture sociali e attitudini spirituali.</a:t>
            </a:r>
          </a:p>
          <a:p>
            <a:pPr marL="0" indent="0" algn="ctr">
              <a:buNone/>
            </a:pP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La vocazione al matrimonio è iscritta nella natura stessa dell’uomo e della donna quali sono usciti dalla mano del Creatore. </a:t>
            </a:r>
            <a:r>
              <a:rPr lang="it-IT" sz="18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it-IT" sz="1800" dirty="0" err="1" smtClean="0">
                <a:solidFill>
                  <a:schemeClr val="tx2">
                    <a:lumMod val="50000"/>
                  </a:schemeClr>
                </a:solidFill>
              </a:rPr>
              <a:t>Gaudium</a:t>
            </a:r>
            <a:r>
              <a:rPr lang="it-IT" sz="1800" dirty="0" smtClean="0">
                <a:solidFill>
                  <a:schemeClr val="tx2">
                    <a:lumMod val="50000"/>
                  </a:schemeClr>
                </a:solidFill>
              </a:rPr>
              <a:t> et </a:t>
            </a:r>
            <a:r>
              <a:rPr lang="it-IT" sz="1800" dirty="0" err="1" smtClean="0">
                <a:solidFill>
                  <a:schemeClr val="tx2">
                    <a:lumMod val="50000"/>
                  </a:schemeClr>
                </a:solidFill>
              </a:rPr>
              <a:t>spes</a:t>
            </a:r>
            <a:r>
              <a:rPr lang="it-IT" sz="1800" dirty="0" smtClean="0">
                <a:solidFill>
                  <a:schemeClr val="tx2">
                    <a:lumMod val="50000"/>
                  </a:schemeClr>
                </a:solidFill>
              </a:rPr>
              <a:t>, 47)</a:t>
            </a:r>
            <a:endParaRPr lang="it-IT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415372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1862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9248" y="620688"/>
            <a:ext cx="7715200" cy="936104"/>
          </a:xfrm>
        </p:spPr>
        <p:txBody>
          <a:bodyPr>
            <a:normAutofit/>
          </a:bodyPr>
          <a:lstStyle/>
          <a:p>
            <a:r>
              <a:rPr lang="it-IT" sz="4400" dirty="0" smtClean="0">
                <a:solidFill>
                  <a:srgbClr val="C00000"/>
                </a:solidFill>
              </a:rPr>
              <a:t>DIO: AUTORE DEL MATRIMONIO</a:t>
            </a:r>
            <a:endParaRPr lang="it-IT" sz="4400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33464" y="1772816"/>
            <a:ext cx="5987008" cy="20997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Dio che ha creato l’uomo per amore, lo ha anche chiamato all’amore, vocazione fondamentale e innata di ogni essere umano. Infatti l’uomo è creato ad immagine e somiglianza di Dio che è Amore</a:t>
            </a:r>
            <a:r>
              <a:rPr lang="it-IT" sz="1800" dirty="0" smtClean="0">
                <a:solidFill>
                  <a:schemeClr val="tx2">
                    <a:lumMod val="50000"/>
                  </a:schemeClr>
                </a:solidFill>
              </a:rPr>
              <a:t>.(CCC, 1604)</a:t>
            </a:r>
            <a:endParaRPr lang="it-IT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0" y="3919696"/>
            <a:ext cx="66085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Creando l’uomo e la donna li ha chiamati ad un’intima comunione di vita e di amore fra loro. E questo amore che Dio benedice  è destinato ad essere fecondo e a realizzarsi nell’opera  comune della custodia della creazione: «Dio li benedisse e disse loro: «Siate fecondi e moltiplicatevi, riempite la terra e soggiogatela.»» (</a:t>
            </a:r>
            <a:r>
              <a:rPr lang="it-IT" dirty="0" err="1" smtClean="0">
                <a:solidFill>
                  <a:schemeClr val="tx2">
                    <a:lumMod val="50000"/>
                  </a:schemeClr>
                </a:solidFill>
              </a:rPr>
              <a:t>Gen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 1,28)</a:t>
            </a:r>
            <a:endParaRPr lang="it-IT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237" y="1844824"/>
            <a:ext cx="2468563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221088"/>
            <a:ext cx="213995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4335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A4ED">
            <a:alpha val="9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23528" y="1124744"/>
            <a:ext cx="676875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chemeClr val="tx2">
                    <a:lumMod val="50000"/>
                  </a:schemeClr>
                </a:solidFill>
              </a:rPr>
              <a:t>Che l’uomo e la donna siano fatti l’uno per l’altro, lo afferma la Sacra Scrittura:</a:t>
            </a:r>
          </a:p>
          <a:p>
            <a:endParaRPr lang="it-IT" sz="24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 E il Signore Dio disse: «Non è bene che l’uomo sia solo: gli voglio fare un aiuto che gli sia simile.» 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it-IT" dirty="0" err="1" smtClean="0">
                <a:solidFill>
                  <a:schemeClr val="tx2">
                    <a:lumMod val="50000"/>
                  </a:schemeClr>
                </a:solidFill>
              </a:rPr>
              <a:t>Gen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 2,18)</a:t>
            </a:r>
          </a:p>
          <a:p>
            <a:pPr marL="342900" indent="-342900">
              <a:buFont typeface="Arial" pitchFamily="34" charset="0"/>
              <a:buChar char="•"/>
            </a:pPr>
            <a:endParaRPr lang="it-IT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Per questo l’uomo abbandonerà suo padre e sua madre e si unirà a sua moglie e i due saranno una sola carne. 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it-IT" dirty="0" err="1" smtClean="0">
                <a:solidFill>
                  <a:schemeClr val="tx2">
                    <a:lumMod val="50000"/>
                  </a:schemeClr>
                </a:solidFill>
              </a:rPr>
              <a:t>Gen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 2,24)</a:t>
            </a:r>
            <a:endParaRPr lang="it-IT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486547"/>
            <a:ext cx="2646363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005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A4ED">
            <a:alpha val="9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IL MATRIMONIO</a:t>
            </a:r>
            <a:br>
              <a:rPr lang="it-IT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it-IT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NELL’ANTICO TESTAMENTO</a:t>
            </a:r>
            <a:endParaRPr lang="it-IT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5496" y="2204864"/>
            <a:ext cx="90364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accent5">
                    <a:lumMod val="75000"/>
                  </a:schemeClr>
                </a:solidFill>
              </a:rPr>
              <a:t>Nell’Antico Testamento  i profeti assumono il matrimonio come simbolo dell’alleanza di Dio con Israele. </a:t>
            </a:r>
            <a:endParaRPr lang="it-IT" sz="24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sz="2600" b="1" dirty="0" smtClean="0">
                <a:solidFill>
                  <a:schemeClr val="accent5">
                    <a:lumMod val="75000"/>
                  </a:schemeClr>
                </a:solidFill>
              </a:rPr>
              <a:t>Dio è lo sposo sempre fedele;</a:t>
            </a:r>
          </a:p>
          <a:p>
            <a:pPr algn="ctr"/>
            <a:r>
              <a:rPr lang="it-IT" sz="2600" b="1" dirty="0" smtClean="0">
                <a:solidFill>
                  <a:schemeClr val="accent5">
                    <a:lumMod val="75000"/>
                  </a:schemeClr>
                </a:solidFill>
              </a:rPr>
              <a:t>         Israele è la sposa spesso infedele.</a:t>
            </a:r>
          </a:p>
          <a:p>
            <a:pPr algn="ctr"/>
            <a:r>
              <a:rPr lang="it-IT" sz="2400" dirty="0" smtClean="0">
                <a:solidFill>
                  <a:schemeClr val="accent5">
                    <a:lumMod val="75000"/>
                  </a:schemeClr>
                </a:solidFill>
              </a:rPr>
              <a:t> Ma grande è la misericordia di Dio che , malgrado il tradimento, cerca di riportare a sé la sposa: «Ecco, la attirerò a me, la condurrò nel deserto e parlerò al suo cuore… Ti farò mia sposa per sempre»</a:t>
            </a:r>
          </a:p>
          <a:p>
            <a:pPr algn="ctr"/>
            <a:r>
              <a:rPr lang="it-IT" dirty="0" smtClean="0">
                <a:solidFill>
                  <a:srgbClr val="C00000"/>
                </a:solidFill>
              </a:rPr>
              <a:t>(Os 2, 16-21)</a:t>
            </a:r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941168"/>
            <a:ext cx="2448272" cy="183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reccia a destra 3"/>
          <p:cNvSpPr/>
          <p:nvPr/>
        </p:nvSpPr>
        <p:spPr>
          <a:xfrm flipV="1">
            <a:off x="899592" y="3100947"/>
            <a:ext cx="1008112" cy="216026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6BB00"/>
              </a:solidFill>
            </a:endParaRPr>
          </a:p>
        </p:txBody>
      </p:sp>
      <p:sp>
        <p:nvSpPr>
          <p:cNvPr id="6" name="Freccia a destra 5"/>
          <p:cNvSpPr/>
          <p:nvPr/>
        </p:nvSpPr>
        <p:spPr>
          <a:xfrm flipV="1">
            <a:off x="899592" y="3501008"/>
            <a:ext cx="1008112" cy="216026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950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334569"/>
            <a:ext cx="2059521" cy="1647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3058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it-IT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IL MATRIMONIO</a:t>
            </a:r>
            <a:br>
              <a:rPr lang="it-IT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it-IT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NEL NUOVO TESTAMENTO</a:t>
            </a:r>
            <a:endParaRPr lang="it-IT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2132856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chemeClr val="tx2">
                    <a:lumMod val="50000"/>
                  </a:schemeClr>
                </a:solidFill>
              </a:rPr>
              <a:t>L’alleanza nuziale di Dio con Israele prepara e prefigura l’Alleanza nuova compiuta dal Figlio di D</a:t>
            </a: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io</a:t>
            </a:r>
            <a:r>
              <a:rPr lang="it-IT" sz="2400" dirty="0">
                <a:solidFill>
                  <a:schemeClr val="tx2">
                    <a:lumMod val="50000"/>
                  </a:schemeClr>
                </a:solidFill>
              </a:rPr>
              <a:t>, Gesù Cristo, con la sua sposa, la Chiesa. </a:t>
            </a:r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(Compendio del CCC, 340)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67544" y="4581128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Nella sua Predicazione Gesù ha insegnato senza equivoci il senso originale dell’unione matrimoniale dell’uomo e della donna. Essa è </a:t>
            </a:r>
            <a:r>
              <a:rPr lang="it-IT" sz="2400" dirty="0" smtClean="0">
                <a:solidFill>
                  <a:srgbClr val="C00000"/>
                </a:solidFill>
              </a:rPr>
              <a:t>indissolubile.</a:t>
            </a:r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851920" y="3789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220072" y="4730368"/>
            <a:ext cx="3635896" cy="1722968"/>
          </a:xfrm>
          <a:prstGeom prst="rect">
            <a:avLst/>
          </a:prstGeom>
          <a:noFill/>
          <a:ln w="127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C00000"/>
                </a:solidFill>
              </a:rPr>
              <a:t>«Quello dunque che Dio ha congiunto, l’uomo non lo separi» </a:t>
            </a:r>
            <a:r>
              <a:rPr lang="it-IT" dirty="0" smtClean="0">
                <a:solidFill>
                  <a:srgbClr val="C00000"/>
                </a:solidFill>
              </a:rPr>
              <a:t>(Mt 19, 6)</a:t>
            </a:r>
            <a:endParaRPr lang="it-IT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39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tx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QUAL E’ LA NOVITA’ DONATA DA CRISTO AL MATRIMONIO?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55575" y="2348880"/>
            <a:ext cx="77048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tx1">
                    <a:lumMod val="50000"/>
                  </a:schemeClr>
                </a:solidFill>
              </a:rPr>
              <a:t>Gesù Cristo non solo ristabilisce l’ordine iniziale della creazione sconvolto dal peccato, ma dona la grazia per vivere il Matrimonio nella nuova dignità di Sacramento, che è il segno del suo amore sponsale per la Chiesa.</a:t>
            </a:r>
            <a:endParaRPr lang="it-IT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39553" y="4513532"/>
            <a:ext cx="54005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C00000"/>
                </a:solidFill>
              </a:rPr>
              <a:t>«Voi mariti amate le vostre mogli come Cristo ha amato la Chiesa e ha dato se stesso per lei, per renderla santa» </a:t>
            </a:r>
          </a:p>
          <a:p>
            <a:r>
              <a:rPr lang="it-IT" dirty="0" err="1" smtClean="0">
                <a:solidFill>
                  <a:srgbClr val="C00000"/>
                </a:solidFill>
              </a:rPr>
              <a:t>Ef</a:t>
            </a:r>
            <a:r>
              <a:rPr lang="it-IT" dirty="0" smtClean="0">
                <a:solidFill>
                  <a:srgbClr val="C00000"/>
                </a:solidFill>
              </a:rPr>
              <a:t> (5, 25-26)</a:t>
            </a:r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537" y="4293096"/>
            <a:ext cx="287936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5500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Personalizzato 7">
      <a:dk1>
        <a:srgbClr val="1199FF"/>
      </a:dk1>
      <a:lt1>
        <a:srgbClr val="9FC7D9"/>
      </a:lt1>
      <a:dk2>
        <a:srgbClr val="0088EE"/>
      </a:dk2>
      <a:lt2>
        <a:srgbClr val="ADDB7B"/>
      </a:lt2>
      <a:accent1>
        <a:srgbClr val="FFD965"/>
      </a:accent1>
      <a:accent2>
        <a:srgbClr val="C4E672"/>
      </a:accent2>
      <a:accent3>
        <a:srgbClr val="FFC000"/>
      </a:accent3>
      <a:accent4>
        <a:srgbClr val="BF0000"/>
      </a:accent4>
      <a:accent5>
        <a:srgbClr val="FF0000"/>
      </a:accent5>
      <a:accent6>
        <a:srgbClr val="59B0B9"/>
      </a:accent6>
      <a:hlink>
        <a:srgbClr val="C391C1"/>
      </a:hlink>
      <a:folHlink>
        <a:srgbClr val="3C889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967</TotalTime>
  <Words>1124</Words>
  <Application>Microsoft Macintosh PowerPoint</Application>
  <PresentationFormat>Presentazione su schermo (4:3)</PresentationFormat>
  <Paragraphs>59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Equinozio</vt:lpstr>
      <vt:lpstr>IL SACRAMENTO DEL MATRIMONIO</vt:lpstr>
      <vt:lpstr>L’UNIONE MATRIMONIALE COS’E’?    </vt:lpstr>
      <vt:lpstr>Per questa sua rilevanza sociale, leggi e costumi presso tutti i popoli mirano a dargli ordine e stabilità.  I riti ne sottolineano spesso la sacralità. (CdA, 1043)</vt:lpstr>
      <vt:lpstr>IL MATRIMONIO NELL’ORDINE DELLA CREAZIONE</vt:lpstr>
      <vt:lpstr>DIO: AUTORE DEL MATRIMONIO</vt:lpstr>
      <vt:lpstr>Presentazione di PowerPoint</vt:lpstr>
      <vt:lpstr>IL MATRIMONIO  NELL’ANTICO TESTAMENTO</vt:lpstr>
      <vt:lpstr>IL MATRIMONIO  NEL NUOVO TESTAMENTO</vt:lpstr>
      <vt:lpstr>QUAL E’ LA NOVITA’ DONATA DA CRISTO AL MATRIMONIO?</vt:lpstr>
      <vt:lpstr>Presentazione di PowerPoint</vt:lpstr>
      <vt:lpstr>Presentazione di PowerPoint</vt:lpstr>
      <vt:lpstr>QUAL E’ IL SIGNIFICATO CRISTIANO DEL MATRIMONIO?</vt:lpstr>
      <vt:lpstr>Presentazione di PowerPoint</vt:lpstr>
      <vt:lpstr>LA GRAZIA DEL SACRAMENTO  DEL MATRIMONIO</vt:lpstr>
      <vt:lpstr>SPOSARSI IN CHIESA: SPOSARSI NEL SIGNORE</vt:lpstr>
      <vt:lpstr>QUALI SONO GLI EFFETTI DEL SACRAMENTO DEL MATRIMONIO?</vt:lpstr>
      <vt:lpstr>Presentazione di PowerPoint</vt:lpstr>
      <vt:lpstr>FAMIGLIA CRISTIANA = CHIESA DOMESTICA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kkkkkk</dc:title>
  <dc:creator>Bianca</dc:creator>
  <cp:lastModifiedBy>Agire</cp:lastModifiedBy>
  <cp:revision>79</cp:revision>
  <dcterms:created xsi:type="dcterms:W3CDTF">2013-09-07T07:49:51Z</dcterms:created>
  <dcterms:modified xsi:type="dcterms:W3CDTF">2016-11-30T11:17:17Z</dcterms:modified>
</cp:coreProperties>
</file>